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73" r:id="rId2"/>
    <p:sldId id="261" r:id="rId3"/>
    <p:sldId id="266" r:id="rId4"/>
    <p:sldId id="267" r:id="rId5"/>
    <p:sldId id="265" r:id="rId6"/>
    <p:sldId id="264" r:id="rId7"/>
    <p:sldId id="268" r:id="rId8"/>
    <p:sldId id="269" r:id="rId9"/>
    <p:sldId id="271" r:id="rId10"/>
    <p:sldId id="270" r:id="rId11"/>
    <p:sldId id="272" r:id="rId12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74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7CD79-AB65-43C1-A31C-EB0EE4EEFA1F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544DA-CF82-4C20-966D-A7247769C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17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23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4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2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5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265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8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6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62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5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39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641C6-24F0-420D-8E04-D144F05A611C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A22F0-1C13-4A18-9D1C-CA907976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2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ssels-smit.nl/files/instrument_confronteren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Handvatten voor coaching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In deze PowerPoint vindt u, gerangschikt op thema, verschillende handvatten die u kunnen helpen bij het voorbereiden en uitvoeren van een </a:t>
            </a:r>
            <a:r>
              <a:rPr lang="nl-NL" dirty="0" err="1" smtClean="0"/>
              <a:t>coachingsgesprek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r>
              <a:rPr lang="nl-NL" dirty="0" smtClean="0"/>
              <a:t>Besproken tijdens kringbijeenkomst 2, november 2016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5650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38600" cy="1133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/>
            </a:r>
            <a:br>
              <a:rPr lang="nl-NL" dirty="0"/>
            </a:br>
            <a:r>
              <a:rPr lang="nl-NL" dirty="0"/>
              <a:t>                           </a:t>
            </a:r>
            <a:r>
              <a:rPr lang="en-US" dirty="0" err="1">
                <a:solidFill>
                  <a:srgbClr val="C00000"/>
                </a:solidFill>
              </a:rPr>
              <a:t>Confronteren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5359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nl-NL" sz="4500" dirty="0"/>
              <a:t>Tegenstelling of discrepantie benoemen</a:t>
            </a:r>
          </a:p>
          <a:p>
            <a:pPr marL="0" indent="0">
              <a:buNone/>
            </a:pPr>
            <a:r>
              <a:rPr lang="nl-NL" sz="4500" dirty="0"/>
              <a:t>Uitspraken:  Je vertelde X en nu zeg je Y </a:t>
            </a:r>
          </a:p>
          <a:p>
            <a:pPr marL="0" indent="0">
              <a:buNone/>
            </a:pPr>
            <a:r>
              <a:rPr lang="nl-NL" sz="4500" dirty="0"/>
              <a:t>Verbaal/ non-verbaal gedrag:  Je zegt leuk, maar je kijkt sip.</a:t>
            </a:r>
          </a:p>
          <a:p>
            <a:pPr marL="0" indent="0">
              <a:buNone/>
            </a:pPr>
            <a:r>
              <a:rPr lang="nl-NL" sz="4500" dirty="0"/>
              <a:t>Woorden en gedrag:  Je zegt dat je X wilt, maar je doet Y.</a:t>
            </a:r>
          </a:p>
          <a:p>
            <a:pPr marL="0" indent="0">
              <a:buNone/>
            </a:pPr>
            <a:r>
              <a:rPr lang="nl-NL" sz="4500" dirty="0"/>
              <a:t>Twee gedragingen: Je zegt dat je ideeën wilt en als je die krijgt… </a:t>
            </a:r>
          </a:p>
          <a:p>
            <a:pPr marL="0" indent="0">
              <a:buNone/>
            </a:pPr>
            <a:r>
              <a:rPr lang="nl-NL" sz="4500" dirty="0"/>
              <a:t>Verschil in waarneming: Jij vindt jezelf… Ik vind je juist… </a:t>
            </a:r>
          </a:p>
          <a:p>
            <a:pPr marL="0" indent="0">
              <a:buNone/>
            </a:pPr>
            <a:r>
              <a:rPr lang="nl-NL" sz="4500" dirty="0"/>
              <a:t>Visie en algemeen inzicht Jij wilt dat hij zijn excuses aanbiedt, ik denk dat hij dat van jou verwacht nu jij hem eruit gestuurd hebt. </a:t>
            </a:r>
          </a:p>
          <a:p>
            <a:pPr marL="0" indent="0">
              <a:buNone/>
            </a:pPr>
            <a:endParaRPr lang="nl-NL" sz="4500" dirty="0"/>
          </a:p>
          <a:p>
            <a:pPr marL="0" indent="0">
              <a:buNone/>
            </a:pPr>
            <a:r>
              <a:rPr lang="nl-NL" sz="4500" dirty="0"/>
              <a:t>Toon voorbeeldgedrag (escaleer niet, overtuig niet, verdedig je niet), blijf positief en rustig, herhaal eventueel, gebruik een beeld/metafoor, vat samen, gebruik hier-en-nu.</a:t>
            </a:r>
          </a:p>
          <a:p>
            <a:pPr marL="0" indent="0">
              <a:buNone/>
            </a:pPr>
            <a:r>
              <a:rPr lang="nl-NL" sz="4500" dirty="0"/>
              <a:t>Bron: </a:t>
            </a:r>
            <a:r>
              <a:rPr lang="nl-NL" sz="4500" dirty="0">
                <a:hlinkClick r:id="rId3"/>
              </a:rPr>
              <a:t>http://www.kessels-smit.nl/files/instrument_confronteren.pdf</a:t>
            </a:r>
            <a:endParaRPr lang="nl-NL" sz="4500" dirty="0"/>
          </a:p>
          <a:p>
            <a:pPr marL="0" indent="0">
              <a:buNone/>
            </a:pPr>
            <a:endParaRPr lang="nl-NL" sz="4500" dirty="0"/>
          </a:p>
          <a:p>
            <a:pPr marL="0" indent="0">
              <a:buNone/>
            </a:pPr>
            <a:r>
              <a:rPr lang="nl-NL" sz="4500" b="1" dirty="0"/>
              <a:t>Bespreekpunten:</a:t>
            </a:r>
          </a:p>
          <a:p>
            <a:r>
              <a:rPr lang="nl-NL" sz="4500" dirty="0"/>
              <a:t>Wanneer is confronteren nuttig?</a:t>
            </a:r>
          </a:p>
          <a:p>
            <a:r>
              <a:rPr lang="nl-NL" sz="4500" dirty="0"/>
              <a:t>Gebruik je het in je eigen coaching?</a:t>
            </a:r>
          </a:p>
          <a:p>
            <a:r>
              <a:rPr lang="nl-NL" sz="4500" dirty="0"/>
              <a:t>Gebruiken andere coaches het op school?</a:t>
            </a:r>
          </a:p>
          <a:p>
            <a:r>
              <a:rPr lang="nl-NL" sz="4500" dirty="0"/>
              <a:t>Is het nuttig om er aandacht aan te besteden bij je coaches en op welke manier zou dat kunnen?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755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38600" cy="1133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/>
            </a:r>
            <a:br>
              <a:rPr lang="nl-NL" dirty="0"/>
            </a:br>
            <a:r>
              <a:rPr lang="en-US" dirty="0" err="1"/>
              <a:t>Beeldcoaching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338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sz="3300" b="1" dirty="0"/>
              <a:t>Selecteer sterke fragmenten en minder goede fragmenten.</a:t>
            </a:r>
          </a:p>
          <a:p>
            <a:pPr marL="0" indent="0">
              <a:buNone/>
            </a:pPr>
            <a:r>
              <a:rPr lang="nl-NL" sz="3300" b="1" dirty="0"/>
              <a:t>Gecoachte selecteert zelf sterke en minder sterke fragmenten.</a:t>
            </a:r>
          </a:p>
          <a:p>
            <a:pPr marL="0" indent="0">
              <a:buNone/>
            </a:pPr>
            <a:endParaRPr lang="nl-NL" sz="3300" b="1" dirty="0"/>
          </a:p>
          <a:p>
            <a:pPr marL="0" indent="0">
              <a:buNone/>
            </a:pPr>
            <a:r>
              <a:rPr lang="nl-NL" sz="3300" b="1" dirty="0"/>
              <a:t>Vragen:</a:t>
            </a:r>
          </a:p>
          <a:p>
            <a:pPr marL="0" indent="0">
              <a:buNone/>
            </a:pPr>
            <a:r>
              <a:rPr lang="nl-NL" sz="3300" b="1" dirty="0"/>
              <a:t>Wat was je intentie?</a:t>
            </a:r>
          </a:p>
          <a:p>
            <a:pPr marL="0" indent="0">
              <a:buNone/>
            </a:pPr>
            <a:r>
              <a:rPr lang="nl-NL" sz="3300" b="1" dirty="0"/>
              <a:t>Wat doe je? Wat zie je bij/aan jezelf?</a:t>
            </a:r>
          </a:p>
          <a:p>
            <a:pPr marL="0" indent="0">
              <a:buNone/>
            </a:pPr>
            <a:r>
              <a:rPr lang="nl-NL" sz="3300" b="1" dirty="0"/>
              <a:t>Wat is het effect op de leerlingen? Wat doen de leerlingen? Wat zie je aan de leerlingen?</a:t>
            </a:r>
          </a:p>
          <a:p>
            <a:pPr marL="0" indent="0">
              <a:buNone/>
            </a:pPr>
            <a:r>
              <a:rPr lang="nl-NL" sz="3300" b="1" dirty="0"/>
              <a:t>Wat kun je doen om gewenste effect te bereiken? Wat zeg je?</a:t>
            </a:r>
          </a:p>
          <a:p>
            <a:pPr marL="0" indent="0">
              <a:buNone/>
            </a:pPr>
            <a:endParaRPr lang="nl-NL" sz="3300" b="1" dirty="0"/>
          </a:p>
          <a:p>
            <a:pPr marL="0" indent="0">
              <a:buNone/>
            </a:pPr>
            <a:r>
              <a:rPr lang="nl-NL" sz="3300" b="1" dirty="0"/>
              <a:t>Bespreekpunten:</a:t>
            </a:r>
          </a:p>
          <a:p>
            <a:r>
              <a:rPr lang="nl-NL" sz="3300" b="1" dirty="0"/>
              <a:t>Wanneer is </a:t>
            </a:r>
            <a:r>
              <a:rPr lang="nl-NL" sz="3300" b="1" dirty="0" err="1"/>
              <a:t>beeldcoaching</a:t>
            </a:r>
            <a:r>
              <a:rPr lang="nl-NL" sz="3300" b="1" dirty="0"/>
              <a:t> zinvol?</a:t>
            </a:r>
          </a:p>
          <a:p>
            <a:r>
              <a:rPr lang="nl-NL" sz="3300" b="1" dirty="0"/>
              <a:t>Geven jullie </a:t>
            </a:r>
            <a:r>
              <a:rPr lang="nl-NL" sz="3300" b="1" dirty="0" err="1"/>
              <a:t>beeldcoaching</a:t>
            </a:r>
            <a:r>
              <a:rPr lang="nl-NL" sz="3300" b="1" dirty="0"/>
              <a:t> op school?</a:t>
            </a:r>
          </a:p>
          <a:p>
            <a:r>
              <a:rPr lang="nl-NL" sz="3300" b="1" dirty="0"/>
              <a:t>Zo ja, hoe georganiseerd en hoe en door wie wordt het gegeven?</a:t>
            </a:r>
          </a:p>
          <a:p>
            <a:r>
              <a:rPr lang="nl-NL" sz="3300" b="1" dirty="0"/>
              <a:t>Zo nee, is </a:t>
            </a:r>
            <a:r>
              <a:rPr lang="nl-NL" sz="3300" b="1" dirty="0" err="1"/>
              <a:t>beeldcoaching</a:t>
            </a:r>
            <a:r>
              <a:rPr lang="nl-NL" sz="3300" b="1" dirty="0"/>
              <a:t> een optie en wat is ervoor nodig om het op te zetten?</a:t>
            </a:r>
          </a:p>
          <a:p>
            <a:pPr marL="0" indent="0">
              <a:buNone/>
            </a:pPr>
            <a:endParaRPr lang="nl-NL" sz="3300" b="1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5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38600" cy="1133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>Verkenning in de breedte</a:t>
            </a:r>
            <a:br>
              <a:rPr lang="nl-NL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/>
              <a:t>Bijvoorbeeld:</a:t>
            </a:r>
          </a:p>
          <a:p>
            <a:pPr marL="0" indent="0">
              <a:buNone/>
            </a:pPr>
            <a:r>
              <a:rPr lang="nl-NL" dirty="0"/>
              <a:t>- Vanuit modellen, bijvoorbeeld JOHARI-venster, Roos  van </a:t>
            </a:r>
            <a:r>
              <a:rPr lang="nl-NL" dirty="0" err="1"/>
              <a:t>Laery</a:t>
            </a:r>
            <a:r>
              <a:rPr lang="nl-NL" dirty="0"/>
              <a:t>. </a:t>
            </a:r>
          </a:p>
          <a:p>
            <a:pPr marL="0" indent="0">
              <a:buNone/>
            </a:pPr>
            <a:r>
              <a:rPr lang="nl-NL" dirty="0"/>
              <a:t>- Kernkwaliteiten van </a:t>
            </a:r>
            <a:r>
              <a:rPr lang="nl-NL" dirty="0" err="1"/>
              <a:t>Ofman</a:t>
            </a:r>
            <a:r>
              <a:rPr lang="nl-NL" dirty="0"/>
              <a:t>, </a:t>
            </a:r>
            <a:r>
              <a:rPr lang="nl-NL" dirty="0" err="1"/>
              <a:t>transactionele</a:t>
            </a:r>
            <a:r>
              <a:rPr lang="nl-NL" dirty="0"/>
              <a:t> analyse</a:t>
            </a:r>
          </a:p>
          <a:p>
            <a:pPr marL="0" indent="0">
              <a:buNone/>
            </a:pPr>
            <a:r>
              <a:rPr lang="nl-NL" dirty="0"/>
              <a:t>- Theorie over groepsprocessen</a:t>
            </a:r>
          </a:p>
          <a:p>
            <a:pPr marL="0" indent="0">
              <a:buNone/>
            </a:pPr>
            <a:r>
              <a:rPr lang="nl-NL" dirty="0"/>
              <a:t>- Theorie over ontwikkelingspsychologie, pubers</a:t>
            </a:r>
          </a:p>
          <a:p>
            <a:pPr marL="0" indent="0">
              <a:buNone/>
            </a:pPr>
            <a:r>
              <a:rPr lang="nl-NL" dirty="0"/>
              <a:t>…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Bespreekpunten</a:t>
            </a:r>
          </a:p>
          <a:p>
            <a:pPr marL="0" indent="0">
              <a:buNone/>
            </a:pPr>
            <a:r>
              <a:rPr lang="nl-NL" dirty="0"/>
              <a:t>Wat is de plek van theorie in je coaching?</a:t>
            </a:r>
          </a:p>
          <a:p>
            <a:pPr marL="0" indent="0">
              <a:buNone/>
            </a:pPr>
            <a:r>
              <a:rPr lang="nl-NL" dirty="0"/>
              <a:t>Wanneer gebruik je het?</a:t>
            </a:r>
          </a:p>
          <a:p>
            <a:pPr marL="0" indent="0">
              <a:buNone/>
            </a:pPr>
            <a:r>
              <a:rPr lang="nl-NL" dirty="0"/>
              <a:t>Voorbeelden?</a:t>
            </a:r>
          </a:p>
          <a:p>
            <a:pPr marL="0" indent="0">
              <a:buNone/>
            </a:pPr>
            <a:r>
              <a:rPr lang="nl-NL" dirty="0"/>
              <a:t>Is het een aandachtspunt voor jezelf, voor de coaches?</a:t>
            </a:r>
          </a:p>
          <a:p>
            <a:pPr marL="0" indent="0">
              <a:buNone/>
            </a:pPr>
            <a:endParaRPr lang="nl-NL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857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38600" cy="1133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>Verkenning in de diepte</a:t>
            </a:r>
            <a:br>
              <a:rPr lang="nl-NL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50818"/>
            <a:ext cx="10515600" cy="5257799"/>
          </a:xfrm>
        </p:spPr>
        <p:txBody>
          <a:bodyPr>
            <a:normAutofit fontScale="47500" lnSpcReduction="20000"/>
          </a:bodyPr>
          <a:lstStyle/>
          <a:p>
            <a:endParaRPr lang="nl-NL" sz="3300" b="1" dirty="0"/>
          </a:p>
          <a:p>
            <a:r>
              <a:rPr lang="nl-NL" sz="3300" b="1" dirty="0"/>
              <a:t>Wat is de kernervaring? Wat raakt het diepst?</a:t>
            </a:r>
          </a:p>
          <a:p>
            <a:r>
              <a:rPr lang="nl-NL" sz="3300" b="1" dirty="0"/>
              <a:t>Persoonlijke niveaus: voelen, vinden, willen</a:t>
            </a:r>
          </a:p>
          <a:p>
            <a:r>
              <a:rPr lang="nl-NL" sz="3300" b="1" dirty="0"/>
              <a:t>Onderliggende overtuigingen, drijfveren, </a:t>
            </a:r>
          </a:p>
          <a:p>
            <a:pPr marL="0" indent="0">
              <a:buNone/>
            </a:pPr>
            <a:r>
              <a:rPr lang="nl-NL" sz="3300" b="1" dirty="0"/>
              <a:t>	werken met:</a:t>
            </a:r>
          </a:p>
          <a:p>
            <a:pPr marL="0" indent="0">
              <a:buNone/>
            </a:pPr>
            <a:r>
              <a:rPr lang="nl-NL" sz="3300" dirty="0"/>
              <a:t>	Feiten </a:t>
            </a:r>
            <a:r>
              <a:rPr lang="nl-NL" sz="3300" dirty="0" err="1"/>
              <a:t>vs</a:t>
            </a:r>
            <a:r>
              <a:rPr lang="nl-NL" sz="3300" dirty="0"/>
              <a:t> interpretaties</a:t>
            </a:r>
          </a:p>
          <a:p>
            <a:pPr marL="0" indent="0">
              <a:buNone/>
            </a:pPr>
            <a:r>
              <a:rPr lang="nl-NL" sz="3300" dirty="0"/>
              <a:t>	Beelden/metaforen</a:t>
            </a:r>
          </a:p>
          <a:p>
            <a:pPr marL="0" indent="0">
              <a:buNone/>
            </a:pPr>
            <a:r>
              <a:rPr lang="nl-NL" sz="3300" dirty="0"/>
              <a:t>	Wensbeeld/ideaal</a:t>
            </a:r>
          </a:p>
          <a:p>
            <a:pPr marL="0" indent="0">
              <a:buNone/>
            </a:pPr>
            <a:r>
              <a:rPr lang="nl-NL" sz="3300" dirty="0"/>
              <a:t>	Aannames/vooroordelen/stereotyperingen</a:t>
            </a:r>
          </a:p>
          <a:p>
            <a:pPr marL="0" indent="0">
              <a:buNone/>
            </a:pPr>
            <a:r>
              <a:rPr lang="nl-NL" sz="3300" dirty="0"/>
              <a:t>	Normen en waarden</a:t>
            </a:r>
          </a:p>
          <a:p>
            <a:pPr marL="0" indent="0">
              <a:buNone/>
            </a:pPr>
            <a:endParaRPr lang="nl-NL" sz="3300" b="1" dirty="0"/>
          </a:p>
          <a:p>
            <a:pPr marL="0" indent="0">
              <a:buNone/>
            </a:pPr>
            <a:r>
              <a:rPr lang="nl-NL" sz="3300" b="1" dirty="0"/>
              <a:t>Bespreekpunten:</a:t>
            </a:r>
          </a:p>
          <a:p>
            <a:r>
              <a:rPr lang="nl-NL" sz="3300" dirty="0"/>
              <a:t>Geef voorbeelden</a:t>
            </a:r>
          </a:p>
          <a:p>
            <a:r>
              <a:rPr lang="nl-NL" sz="3300" dirty="0"/>
              <a:t>Wanneer ga je de diepte in?</a:t>
            </a:r>
          </a:p>
          <a:p>
            <a:r>
              <a:rPr lang="nl-NL" sz="3300" dirty="0"/>
              <a:t>Doe je het zelf ook?</a:t>
            </a:r>
          </a:p>
          <a:p>
            <a:r>
              <a:rPr lang="nl-NL" sz="3300" dirty="0"/>
              <a:t>Wat zijn je ervaringen?</a:t>
            </a:r>
          </a:p>
          <a:p>
            <a:r>
              <a:rPr lang="nl-NL" sz="3300" dirty="0"/>
              <a:t>Welke aandachtspunten heb je voor jezelf en voor je coaches?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78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38600" cy="1133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>Persoonlijke dilemma’s</a:t>
            </a:r>
            <a:br>
              <a:rPr lang="nl-NL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/>
              <a:t>Dan heb je het bijvoorbeeld over:</a:t>
            </a:r>
          </a:p>
          <a:p>
            <a:pPr marL="0" indent="0">
              <a:buNone/>
            </a:pPr>
            <a:endParaRPr lang="nl-NL" b="1" dirty="0"/>
          </a:p>
          <a:p>
            <a:r>
              <a:rPr lang="nl-NL" dirty="0"/>
              <a:t>Weerstanden</a:t>
            </a:r>
          </a:p>
          <a:p>
            <a:r>
              <a:rPr lang="nl-NL" dirty="0"/>
              <a:t>Eigen attitude</a:t>
            </a:r>
          </a:p>
          <a:p>
            <a:r>
              <a:rPr lang="nl-NL" dirty="0"/>
              <a:t>Kernkwadrant (</a:t>
            </a:r>
            <a:r>
              <a:rPr lang="nl-NL" dirty="0" err="1"/>
              <a:t>Ofman</a:t>
            </a:r>
            <a:r>
              <a:rPr lang="nl-NL" dirty="0"/>
              <a:t>)</a:t>
            </a:r>
          </a:p>
          <a:p>
            <a:r>
              <a:rPr lang="nl-NL" dirty="0"/>
              <a:t>Grenzen</a:t>
            </a:r>
          </a:p>
          <a:p>
            <a:r>
              <a:rPr lang="nl-NL" dirty="0"/>
              <a:t>Gevoelens</a:t>
            </a:r>
          </a:p>
          <a:p>
            <a:r>
              <a:rPr lang="nl-NL" dirty="0"/>
              <a:t>Omgaan met autoriteiten, betrekkingsniveau van de relatie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Bespreekpunten</a:t>
            </a:r>
          </a:p>
          <a:p>
            <a:pPr marL="0" indent="0">
              <a:buNone/>
            </a:pPr>
            <a:r>
              <a:rPr lang="nl-NL" dirty="0"/>
              <a:t>Wanneer en hoe komt dit aan de orde in je coaching? Behoeft dit aandacht?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2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38600" cy="1133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>Op wat goed gaat/ succes/oplossingen</a:t>
            </a:r>
            <a:br>
              <a:rPr lang="nl-NL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50892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8000" dirty="0"/>
              <a:t>Wat verwacht je?</a:t>
            </a:r>
          </a:p>
          <a:p>
            <a:pPr marL="0" indent="0">
              <a:buNone/>
            </a:pPr>
            <a:r>
              <a:rPr lang="nl-NL" sz="8000" dirty="0"/>
              <a:t>Wat moet veranderen?</a:t>
            </a:r>
          </a:p>
          <a:p>
            <a:pPr marL="0" indent="0">
              <a:buNone/>
            </a:pPr>
            <a:r>
              <a:rPr lang="nl-NL" sz="8000" dirty="0"/>
              <a:t>Wat ging goed?</a:t>
            </a:r>
          </a:p>
          <a:p>
            <a:pPr marL="0" indent="0">
              <a:buNone/>
            </a:pPr>
            <a:r>
              <a:rPr lang="nl-NL" sz="8000" dirty="0"/>
              <a:t>Hoe heb je dat voor elkaar gekregen?</a:t>
            </a:r>
          </a:p>
          <a:p>
            <a:pPr marL="0" indent="0">
              <a:buNone/>
            </a:pPr>
            <a:r>
              <a:rPr lang="nl-NL" sz="8000" dirty="0"/>
              <a:t>Hoe kwam je op het idee …</a:t>
            </a:r>
          </a:p>
          <a:p>
            <a:pPr marL="0" indent="0">
              <a:buNone/>
            </a:pPr>
            <a:endParaRPr lang="nl-NL" sz="8000" dirty="0"/>
          </a:p>
          <a:p>
            <a:pPr marL="0" indent="0">
              <a:buNone/>
            </a:pPr>
            <a:r>
              <a:rPr lang="nl-NL" sz="8000" dirty="0"/>
              <a:t>Schaalvragen (Hoe zeker ben je op schaal 1-10)</a:t>
            </a:r>
          </a:p>
          <a:p>
            <a:pPr marL="0" indent="0">
              <a:buNone/>
            </a:pPr>
            <a:r>
              <a:rPr lang="nl-NL" sz="8000" dirty="0"/>
              <a:t>Vooruitgang schaal: Hoe weet je dat je een puntje hoger bent gekomen?</a:t>
            </a:r>
          </a:p>
          <a:p>
            <a:pPr marL="0" indent="0">
              <a:buNone/>
            </a:pPr>
            <a:endParaRPr lang="nl-NL" sz="8000" dirty="0"/>
          </a:p>
          <a:p>
            <a:pPr marL="0" indent="0">
              <a:buNone/>
            </a:pPr>
            <a:r>
              <a:rPr lang="nl-NL" sz="8000" dirty="0"/>
              <a:t>Complimenten geven – zie feedback.</a:t>
            </a:r>
          </a:p>
          <a:p>
            <a:pPr marL="0" indent="0">
              <a:buNone/>
            </a:pPr>
            <a:endParaRPr lang="nl-NL" sz="8000" dirty="0"/>
          </a:p>
          <a:p>
            <a:pPr marL="0" indent="0">
              <a:buNone/>
            </a:pPr>
            <a:r>
              <a:rPr lang="nl-NL" sz="8000" b="1" dirty="0"/>
              <a:t>Bespreekpunten:</a:t>
            </a:r>
          </a:p>
          <a:p>
            <a:r>
              <a:rPr lang="nl-NL" sz="8000" dirty="0"/>
              <a:t>In hoeverre ligt je focus op succes en oplossingen?  Wanneer wel/niet?</a:t>
            </a:r>
          </a:p>
          <a:p>
            <a:r>
              <a:rPr lang="nl-NL" sz="8000" dirty="0"/>
              <a:t>Ben je je bewust van deze focus?</a:t>
            </a:r>
          </a:p>
          <a:p>
            <a:r>
              <a:rPr lang="nl-NL" sz="8000" dirty="0"/>
              <a:t>Is het nuttig om hier aandacht aan t besteden op je school?</a:t>
            </a:r>
          </a:p>
          <a:p>
            <a:pPr marL="0" indent="0">
              <a:buNone/>
            </a:pPr>
            <a:r>
              <a:rPr lang="nl-NL" sz="5000" dirty="0"/>
              <a:t> </a:t>
            </a:r>
          </a:p>
          <a:p>
            <a:pPr marL="0" indent="0">
              <a:buNone/>
            </a:pPr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72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38600" cy="1133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>Gespreksvaardigheden</a:t>
            </a:r>
            <a:br>
              <a:rPr lang="nl-NL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b="1" dirty="0"/>
              <a:t>Algemeen</a:t>
            </a:r>
          </a:p>
          <a:p>
            <a:r>
              <a:rPr lang="nl-NL" dirty="0"/>
              <a:t>Structuur in het gesprek (inleiding/middenstuk/afronding)</a:t>
            </a:r>
          </a:p>
          <a:p>
            <a:r>
              <a:rPr lang="nl-NL" dirty="0"/>
              <a:t>Stel echte vragen (wees nieuwsgierig en niet suggestief)</a:t>
            </a:r>
          </a:p>
          <a:p>
            <a:r>
              <a:rPr lang="nl-NL" dirty="0"/>
              <a:t>Luisteren, samenvatten, doorvragen (LSD)</a:t>
            </a:r>
          </a:p>
          <a:p>
            <a:r>
              <a:rPr lang="nl-NL" dirty="0" err="1"/>
              <a:t>Heretiketteren</a:t>
            </a:r>
            <a:r>
              <a:rPr lang="nl-NL" dirty="0"/>
              <a:t>/</a:t>
            </a:r>
            <a:r>
              <a:rPr lang="nl-NL" dirty="0" err="1"/>
              <a:t>herkaderen</a:t>
            </a:r>
            <a:r>
              <a:rPr lang="nl-NL" dirty="0"/>
              <a:t>/</a:t>
            </a:r>
            <a:r>
              <a:rPr lang="nl-NL" dirty="0" err="1"/>
              <a:t>reframen</a:t>
            </a:r>
            <a:endParaRPr lang="nl-NL" dirty="0"/>
          </a:p>
          <a:p>
            <a:r>
              <a:rPr lang="nl-NL" dirty="0"/>
              <a:t>Niet invullen voor een ander (NIVEA)</a:t>
            </a:r>
          </a:p>
          <a:p>
            <a:r>
              <a:rPr lang="nl-NL" dirty="0"/>
              <a:t>Let op oordelen/meningen/advies (OMA)</a:t>
            </a:r>
          </a:p>
          <a:p>
            <a:pPr marL="0" indent="0">
              <a:buNone/>
            </a:pPr>
            <a:r>
              <a:rPr lang="nl-NL" b="1" dirty="0"/>
              <a:t>Bespreekpunten</a:t>
            </a:r>
          </a:p>
          <a:p>
            <a:r>
              <a:rPr lang="nl-NL" dirty="0"/>
              <a:t>Reflecteer op je laatste coachgesprek.</a:t>
            </a:r>
          </a:p>
          <a:p>
            <a:r>
              <a:rPr lang="nl-NL" dirty="0"/>
              <a:t>Wat deed je wel/niet?</a:t>
            </a:r>
          </a:p>
          <a:p>
            <a:r>
              <a:rPr lang="nl-NL" dirty="0"/>
              <a:t>Wanneer geef je advies?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05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38600" cy="1133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>Luisteren, samenvatten, doorvragen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Wat doe je?</a:t>
            </a:r>
          </a:p>
          <a:p>
            <a:r>
              <a:rPr lang="nl-NL" dirty="0"/>
              <a:t>Oogcontact</a:t>
            </a:r>
          </a:p>
          <a:p>
            <a:r>
              <a:rPr lang="nl-NL" dirty="0"/>
              <a:t>Knikken</a:t>
            </a:r>
          </a:p>
          <a:p>
            <a:r>
              <a:rPr lang="nl-NL" dirty="0"/>
              <a:t>Hummen</a:t>
            </a:r>
          </a:p>
          <a:p>
            <a:r>
              <a:rPr lang="nl-NL" dirty="0"/>
              <a:t>Papegaaien</a:t>
            </a:r>
          </a:p>
          <a:p>
            <a:r>
              <a:rPr lang="nl-NL" dirty="0"/>
              <a:t>Parafraseren</a:t>
            </a:r>
          </a:p>
          <a:p>
            <a:r>
              <a:rPr lang="nl-NL" dirty="0"/>
              <a:t>Samenvatten</a:t>
            </a:r>
          </a:p>
          <a:p>
            <a:r>
              <a:rPr lang="nl-NL" dirty="0"/>
              <a:t>Herkaderen</a:t>
            </a:r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017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38600" cy="1133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/>
            </a:r>
            <a:br>
              <a:rPr lang="nl-NL" dirty="0">
                <a:solidFill>
                  <a:srgbClr val="C00000"/>
                </a:solidFill>
              </a:rPr>
            </a:br>
            <a:r>
              <a:rPr lang="nl-NL" dirty="0">
                <a:solidFill>
                  <a:srgbClr val="C00000"/>
                </a:solidFill>
              </a:rPr>
              <a:t>Doorvragen op</a:t>
            </a:r>
            <a:br>
              <a:rPr lang="nl-NL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dirty="0"/>
              <a:t>Bijvoorbeeld</a:t>
            </a:r>
          </a:p>
          <a:p>
            <a:r>
              <a:rPr lang="nl-NL" dirty="0"/>
              <a:t>Op niet gespecificeerde woorden of zinsdelen als: er, het, men, situatie, gevoel, soms, hier, daar.</a:t>
            </a:r>
          </a:p>
          <a:p>
            <a:r>
              <a:rPr lang="nl-NL" dirty="0"/>
              <a:t>Op generalisaties: altijd, nooit, iemand, de leerlingen, de groep</a:t>
            </a:r>
          </a:p>
          <a:p>
            <a:r>
              <a:rPr lang="nl-NL" dirty="0"/>
              <a:t>Weggelaten woorden of zinsdelen: “ik moet wel ….” Van wie? Waarom?</a:t>
            </a:r>
          </a:p>
          <a:p>
            <a:r>
              <a:rPr lang="nl-NL" dirty="0"/>
              <a:t>Betekenis van vervormingen zoals onlogische opmerkingen, beeldspraak</a:t>
            </a:r>
          </a:p>
          <a:p>
            <a:r>
              <a:rPr lang="nl-NL" dirty="0"/>
              <a:t>Vage of overtollige bijwoorden en werkwoorden: natuurlijk, zou kunnen.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Bespreekpunten</a:t>
            </a:r>
          </a:p>
          <a:p>
            <a:pPr marL="0" indent="0">
              <a:buNone/>
            </a:pPr>
            <a:r>
              <a:rPr lang="nl-NL" dirty="0"/>
              <a:t>Wat hanteer je zelf uit dit lijstje? Wat kun je toevoegen?</a:t>
            </a:r>
          </a:p>
          <a:p>
            <a:pPr marL="0" indent="0">
              <a:buNone/>
            </a:pPr>
            <a:r>
              <a:rPr lang="nl-NL" dirty="0"/>
              <a:t>Waarvan word je je bewust?</a:t>
            </a:r>
          </a:p>
          <a:p>
            <a:pPr marL="0" indent="0">
              <a:buNone/>
            </a:pPr>
            <a:r>
              <a:rPr lang="nl-NL" dirty="0"/>
              <a:t>Is het zinvol om te bespreken met coaches? </a:t>
            </a:r>
          </a:p>
          <a:p>
            <a:pPr marL="0" indent="0">
              <a:buNone/>
            </a:pPr>
            <a:r>
              <a:rPr lang="nl-NL" dirty="0"/>
              <a:t>Hoe kun je het oefenen?</a:t>
            </a:r>
            <a:endParaRPr lang="nl-NL" b="1" dirty="0"/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69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38600" cy="11334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/>
            </a:r>
            <a:br>
              <a:rPr lang="nl-NL" dirty="0"/>
            </a:br>
            <a:r>
              <a:rPr lang="en-US" dirty="0">
                <a:solidFill>
                  <a:srgbClr val="C00000"/>
                </a:solidFill>
              </a:rPr>
              <a:t>Feedback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498600"/>
            <a:ext cx="9240981" cy="525549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4200" dirty="0"/>
              <a:t>Positief en specifiek</a:t>
            </a:r>
          </a:p>
          <a:p>
            <a:pPr marL="0" indent="0">
              <a:buNone/>
            </a:pPr>
            <a:r>
              <a:rPr lang="nl-NL" sz="4200" dirty="0"/>
              <a:t>Op inhoud</a:t>
            </a:r>
          </a:p>
          <a:p>
            <a:pPr marL="0" indent="0">
              <a:buNone/>
            </a:pPr>
            <a:r>
              <a:rPr lang="nl-NL" sz="4200" dirty="0"/>
              <a:t>Op aanpak</a:t>
            </a:r>
          </a:p>
          <a:p>
            <a:pPr marL="0" indent="0">
              <a:buNone/>
            </a:pPr>
            <a:r>
              <a:rPr lang="nl-NL" sz="4200" dirty="0"/>
              <a:t>Op ontwikkeling</a:t>
            </a:r>
          </a:p>
          <a:p>
            <a:pPr marL="0" indent="0">
              <a:buNone/>
            </a:pPr>
            <a:r>
              <a:rPr lang="nl-NL" sz="4200" dirty="0"/>
              <a:t>Op modus</a:t>
            </a:r>
          </a:p>
          <a:p>
            <a:pPr marL="0" indent="0">
              <a:buNone/>
            </a:pPr>
            <a:r>
              <a:rPr lang="nl-NL" sz="4200" dirty="0"/>
              <a:t>Op kwaliteit</a:t>
            </a:r>
          </a:p>
          <a:p>
            <a:pPr marL="0" indent="0">
              <a:buNone/>
            </a:pPr>
            <a:endParaRPr lang="nl-NL" sz="4200" dirty="0"/>
          </a:p>
          <a:p>
            <a:pPr marL="0" indent="0">
              <a:buNone/>
            </a:pPr>
            <a:r>
              <a:rPr lang="nl-NL" sz="4200" dirty="0"/>
              <a:t>Volgende stap is ….</a:t>
            </a:r>
          </a:p>
          <a:p>
            <a:pPr marL="0" indent="0">
              <a:buNone/>
            </a:pPr>
            <a:endParaRPr lang="nl-NL" sz="4200" dirty="0"/>
          </a:p>
          <a:p>
            <a:pPr marL="0" indent="0">
              <a:buNone/>
            </a:pPr>
            <a:r>
              <a:rPr lang="nl-NL" sz="4200" b="1" dirty="0"/>
              <a:t>Bespreekpunten:</a:t>
            </a:r>
          </a:p>
          <a:p>
            <a:r>
              <a:rPr lang="nl-NL" sz="4200" dirty="0"/>
              <a:t>Wissel concrete voorbeelden uit. </a:t>
            </a:r>
          </a:p>
          <a:p>
            <a:r>
              <a:rPr lang="nl-NL" sz="4200" dirty="0"/>
              <a:t>Bekijk het artikel </a:t>
            </a:r>
            <a:r>
              <a:rPr lang="nl-NL" sz="4200" i="1" dirty="0"/>
              <a:t>Goed zo! Is onvoldoende.</a:t>
            </a:r>
          </a:p>
          <a:p>
            <a:r>
              <a:rPr lang="nl-NL" sz="4200" dirty="0"/>
              <a:t>Wat betekent  dit voor de coaching en/of didactiek op je eigen school. Is aandacht voor positieve en specifieke feedback een issue in de school?</a:t>
            </a: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112048871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Office PowerPoint</Application>
  <PresentationFormat>Custom</PresentationFormat>
  <Paragraphs>155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Kantoorthema</vt:lpstr>
      <vt:lpstr>Handvatten voor coaching</vt:lpstr>
      <vt:lpstr>  Verkenning in de breedte </vt:lpstr>
      <vt:lpstr>  Verkenning in de diepte </vt:lpstr>
      <vt:lpstr>  Persoonlijke dilemma’s </vt:lpstr>
      <vt:lpstr>  Op wat goed gaat/ succes/oplossingen </vt:lpstr>
      <vt:lpstr>  Gespreksvaardigheden </vt:lpstr>
      <vt:lpstr> Luisteren, samenvatten, doorvragen</vt:lpstr>
      <vt:lpstr>  Doorvragen op </vt:lpstr>
      <vt:lpstr> Feedback</vt:lpstr>
      <vt:lpstr>                            Confronteren</vt:lpstr>
      <vt:lpstr> Beeldcoaching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Monique van de Laarschot</dc:creator>
  <cp:lastModifiedBy>Vissers, R.J.C.M. (Renske)</cp:lastModifiedBy>
  <cp:revision>46</cp:revision>
  <cp:lastPrinted>2016-11-29T11:45:14Z</cp:lastPrinted>
  <dcterms:created xsi:type="dcterms:W3CDTF">2016-11-21T20:53:05Z</dcterms:created>
  <dcterms:modified xsi:type="dcterms:W3CDTF">2017-02-28T12:38:45Z</dcterms:modified>
</cp:coreProperties>
</file>